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21"/>
  </p:notesMasterIdLst>
  <p:handoutMasterIdLst>
    <p:handoutMasterId r:id="rId22"/>
  </p:handoutMasterIdLst>
  <p:sldIdLst>
    <p:sldId id="1706" r:id="rId6"/>
    <p:sldId id="1605" r:id="rId7"/>
    <p:sldId id="4367" r:id="rId8"/>
    <p:sldId id="4368" r:id="rId9"/>
    <p:sldId id="4369" r:id="rId10"/>
    <p:sldId id="4376" r:id="rId11"/>
    <p:sldId id="4371" r:id="rId12"/>
    <p:sldId id="4372" r:id="rId13"/>
    <p:sldId id="4373" r:id="rId14"/>
    <p:sldId id="4374" r:id="rId15"/>
    <p:sldId id="4375" r:id="rId16"/>
    <p:sldId id="265" r:id="rId17"/>
    <p:sldId id="4370"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4368"/>
            <p14:sldId id="4369"/>
            <p14:sldId id="4376"/>
            <p14:sldId id="4371"/>
            <p14:sldId id="4372"/>
            <p14:sldId id="4373"/>
            <p14:sldId id="4374"/>
            <p14:sldId id="4375"/>
            <p14:sldId id="265"/>
            <p14:sldId id="4370"/>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313" autoAdjust="0"/>
    <p:restoredTop sz="74710" autoAdjust="0"/>
  </p:normalViewPr>
  <p:slideViewPr>
    <p:cSldViewPr snapToGrid="0">
      <p:cViewPr>
        <p:scale>
          <a:sx n="70" d="100"/>
          <a:sy n="70" d="100"/>
        </p:scale>
        <p:origin x="1176" y="-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11/8/2020 1:28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11/8/2020 1:28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create, configure, and use Azure AD applications that use data returned from Microsoft Graph in single-page applications by using the OAuth 2.0 authorization code flow.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11/8/2020 1:28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user has signed in, the next step is to obtain an access token to use in the authorization header of the request.</a:t>
            </a:r>
          </a:p>
          <a:p>
            <a:endParaRPr lang="en-US" dirty="0"/>
          </a:p>
          <a:p>
            <a:r>
              <a:rPr lang="en-US" dirty="0"/>
              <a:t>There are two methods on the </a:t>
            </a:r>
            <a:r>
              <a:rPr lang="en-US" dirty="0" err="1"/>
              <a:t>MSAL.js</a:t>
            </a:r>
            <a:r>
              <a:rPr lang="en-US" dirty="0"/>
              <a:t> API that you can use for this task:</a:t>
            </a:r>
          </a:p>
          <a:p>
            <a:endParaRPr lang="en-US" dirty="0"/>
          </a:p>
          <a:p>
            <a:pPr marL="171450" indent="-171450">
              <a:buFont typeface="Arial" panose="020B0604020202020204" pitchFamily="34" charset="0"/>
              <a:buChar char="•"/>
            </a:pPr>
            <a:r>
              <a:rPr lang="en-US" dirty="0"/>
              <a:t>`</a:t>
            </a:r>
            <a:r>
              <a:rPr lang="en-US" dirty="0" err="1"/>
              <a:t>acquireTokenSilent</a:t>
            </a:r>
            <a:r>
              <a:rPr lang="en-US" dirty="0"/>
              <a:t>()`: If the user has already signed in and an interactive sign-in is not required, this method will return a response that includes the access token:</a:t>
            </a:r>
          </a:p>
          <a:p>
            <a:pPr marL="171450" indent="-171450">
              <a:buFont typeface="Arial" panose="020B0604020202020204" pitchFamily="34" charset="0"/>
              <a:buChar char="•"/>
            </a:pPr>
            <a:r>
              <a:rPr lang="en-US" dirty="0"/>
              <a:t>`</a:t>
            </a:r>
            <a:r>
              <a:rPr lang="en-US" dirty="0" err="1"/>
              <a:t>acquireTokenPopup</a:t>
            </a:r>
            <a:r>
              <a:rPr lang="en-US" dirty="0"/>
              <a:t>()`: if the `</a:t>
            </a:r>
            <a:r>
              <a:rPr lang="en-US" dirty="0" err="1"/>
              <a:t>acquireTokenSilent</a:t>
            </a:r>
            <a:r>
              <a:rPr lang="en-US" dirty="0"/>
              <a:t>()` fails and/or an interactive sign-in is required, you can use this method. It will combine the request to sign-in and obtain an access token in one step: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11/8/2020 1:28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988384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Once your SPA has an access token, you can use it to call the secured endpoint, such as Microsoft Graph: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11/8/2020 1:28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98516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11/8/2020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OAuth 2.0 authorization code flow is the recommended way for these SPAs to authenticate to obtain an access token to connect to protected services. The Microsoft identity platform supports the OAuth 2.0 authorization code flow.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11/8/2020 1:28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646363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11/8/2020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11/8/2020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11/8/2020 1:28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section we’ll look at single page applications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11/8/2020 1:28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standards and modern browsers have advanced considerably in recent years to the point that developers can create sophisticated client-side applications. These client-side applications, also referred to as single-page applications (SPAs), can enable users to authenticate and obtain tokens from Microsoft identity platform that can be used to call secured web APIs.</a:t>
            </a:r>
          </a:p>
          <a:p>
            <a:endParaRPr lang="en-US" dirty="0"/>
          </a:p>
          <a:p>
            <a:r>
              <a:rPr lang="en-US" dirty="0"/>
              <a:t>Many modern web applications are built as client-side SPAs written using JavaScript or a SPA framework such as Angular, Vue, or React. These applications have traditionally used the OAuth 2.0 implicit flow to authenticate and obtain an access token to connect to protected services.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11/8/2020 1:28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62776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pattern used to implement the implicit flow in SPAs included the use of iframes and cookies for silent single sign-on in the browser. However, many modern browsers now block third-party cookies which breaks that implementation. That fact, along with concerns about the visibility of access tokens when using the implicit grant flow, lead to the decision to move to using the OAuth 2.0 authorization code flow for SPAs.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11/8/2020 1:28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658924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way to use Microsoft identity for authentication and to obtain access tokens to authorize requests to secured endpoints in SPAs is to use the Microsoft Authentication Library (MSAL) for JavaScript.</a:t>
            </a:r>
          </a:p>
          <a:p>
            <a:endParaRPr lang="en-US" dirty="0"/>
          </a:p>
          <a:p>
            <a:r>
              <a:rPr lang="en-US" dirty="0"/>
              <a:t>MSAL.js 1.x only supports the use of the implicit flow. However, in July 2020 Microsoft released MSAL.js 2.0 which supports the use of the authorization code flow. The remainder of this unit and the following exercise focus on MSAL.js 2.x and the use of the authorization code flow.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11/8/2020 1:28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000272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a SPA to use Microsoft identity to enable users to authenticate and obtain access tokens for use with services such as Microsoft Graph, you must register a new app with Azure AD. You can do this using the Azure AD admin center https://aad.portal.azure.com.</a:t>
            </a:r>
          </a:p>
          <a:p>
            <a:endParaRPr lang="en-US" dirty="0"/>
          </a:p>
          <a:p>
            <a:r>
              <a:rPr lang="en-US" dirty="0"/>
              <a:t>After the application has been created, configure it to use the Single-page application platform.</a:t>
            </a:r>
          </a:p>
          <a:p>
            <a:endParaRPr lang="en-US" dirty="0"/>
          </a:p>
          <a:p>
            <a:r>
              <a:rPr lang="en-US" dirty="0"/>
              <a:t>Next, ensure the redirect URI of the app points to the URL of the SPA. This URL must match the redirect URL provided by the SPA when the authentication process is initiated.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11/8/2020 1:28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99709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the MSAL.js 2.x library from the Microsoft-hosted content delivery network (CDN):</a:t>
            </a:r>
          </a:p>
          <a:p>
            <a:endParaRPr lang="en-US" dirty="0"/>
          </a:p>
          <a:p>
            <a:r>
              <a:rPr lang="en-US" dirty="0"/>
              <a:t>After adding the script reference to the page, add the following code to obtain an instance of the application:</a:t>
            </a:r>
          </a:p>
          <a:p>
            <a:endParaRPr lang="en-US" dirty="0"/>
          </a:p>
          <a:p>
            <a:r>
              <a:rPr lang="en-US" dirty="0"/>
              <a:t>The app ID and directory ID tokens in the code are placeholders for the values from the Azure AD app.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11/8/2020 1:28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5446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application configured, the next step is for the user to sign in. Do this by calling the `</a:t>
            </a:r>
            <a:r>
              <a:rPr lang="en-US" dirty="0" err="1"/>
              <a:t>loginPopup</a:t>
            </a:r>
            <a:r>
              <a:rPr lang="en-US" dirty="0"/>
              <a:t>()` method and pass in an object with the wanted permissions defined:</a:t>
            </a:r>
          </a:p>
          <a:p>
            <a:endParaRPr lang="en-US" dirty="0"/>
          </a:p>
          <a:p>
            <a:r>
              <a:rPr lang="en-US" dirty="0"/>
              <a:t>This code will open a popup that loads the Azure AD sign-in experience. If the user hasn't signed in previously and granted the app the specified permissions, after a successful sign-in, Azure AD will present the user with the consent experience.</a:t>
            </a:r>
          </a:p>
          <a:p>
            <a:endParaRPr lang="en-US" dirty="0"/>
          </a:p>
          <a:p>
            <a:r>
              <a:rPr lang="en-US" dirty="0"/>
              <a:t>After completing the sign-in experience, MSAL.js will close the sign-in popup and execute the success path of the `</a:t>
            </a:r>
            <a:r>
              <a:rPr lang="en-US" dirty="0" err="1"/>
              <a:t>loginPopup</a:t>
            </a:r>
            <a:r>
              <a:rPr lang="en-US" dirty="0"/>
              <a:t>()` method.</a:t>
            </a:r>
          </a:p>
          <a:p>
            <a:endParaRPr lang="en-US" dirty="0"/>
          </a:p>
          <a:p>
            <a:r>
              <a:rPr lang="en-US" dirty="0"/>
              <a:t>[!IMPORTANT]</a:t>
            </a:r>
          </a:p>
          <a:p>
            <a:r>
              <a:rPr lang="en-US" dirty="0"/>
              <a:t>The preferred experience when using MSAL when signing-in and obtaining access tokens is to use a popup window. However, some browsers have known issues with popup windows. In these cases, you can choose to use MSAL's equivalent methods that use browser redirects.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11/8/2020 1:28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58718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Application Types </a:t>
            </a:r>
            <a:br>
              <a:rPr lang="en-US" dirty="0"/>
            </a:br>
            <a:r>
              <a:rPr lang="en-US" dirty="0"/>
              <a:t>in Microsoft </a:t>
            </a:r>
            <a:br>
              <a:rPr lang="en-US" dirty="0"/>
            </a:br>
            <a:r>
              <a:rPr lang="en-US" dirty="0"/>
              <a:t>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F6CEC-A5AA-624E-B451-115F2514A448}"/>
              </a:ext>
            </a:extLst>
          </p:cNvPr>
          <p:cNvSpPr>
            <a:spLocks noGrp="1"/>
          </p:cNvSpPr>
          <p:nvPr>
            <p:ph type="title"/>
          </p:nvPr>
        </p:nvSpPr>
        <p:spPr/>
        <p:txBody>
          <a:bodyPr/>
          <a:lstStyle/>
          <a:p>
            <a:r>
              <a:rPr lang="en-US" dirty="0"/>
              <a:t>Acquire access token</a:t>
            </a:r>
          </a:p>
        </p:txBody>
      </p:sp>
      <p:sp>
        <p:nvSpPr>
          <p:cNvPr id="3" name="Text Placeholder 2">
            <a:extLst>
              <a:ext uri="{FF2B5EF4-FFF2-40B4-BE49-F238E27FC236}">
                <a16:creationId xmlns:a16="http://schemas.microsoft.com/office/drawing/2014/main" id="{2AC274A5-0FCE-6B4C-9FF3-E4CF12FCA494}"/>
              </a:ext>
            </a:extLst>
          </p:cNvPr>
          <p:cNvSpPr>
            <a:spLocks noGrp="1"/>
          </p:cNvSpPr>
          <p:nvPr>
            <p:ph type="body" sz="quarter" idx="10"/>
          </p:nvPr>
        </p:nvSpPr>
        <p:spPr>
          <a:xfrm>
            <a:off x="465138" y="1397000"/>
            <a:ext cx="4857489" cy="2740750"/>
          </a:xfrm>
          <a:ln w="6350">
            <a:solidFill>
              <a:schemeClr val="bg2">
                <a:lumMod val="65000"/>
              </a:schemeClr>
            </a:solidFill>
          </a:ln>
        </p:spPr>
        <p:txBody>
          <a:bodyPr/>
          <a:lstStyle/>
          <a:p>
            <a:r>
              <a:rPr lang="en-US" sz="1400" dirty="0">
                <a:latin typeface="Courier New" panose="02070309020205020404" pitchFamily="49" charset="0"/>
                <a:cs typeface="Courier New" panose="02070309020205020404" pitchFamily="49" charset="0"/>
              </a:rPr>
              <a:t>var </a:t>
            </a:r>
            <a:r>
              <a:rPr lang="en-US" sz="1400" dirty="0" err="1">
                <a:latin typeface="Courier New" panose="02070309020205020404" pitchFamily="49" charset="0"/>
                <a:cs typeface="Courier New" panose="02070309020205020404" pitchFamily="49" charset="0"/>
              </a:rPr>
              <a:t>tokenRequest</a:t>
            </a:r>
            <a:r>
              <a:rPr lang="en-US" sz="1400" dirty="0">
                <a:latin typeface="Courier New" panose="02070309020205020404" pitchFamily="49" charset="0"/>
                <a:cs typeface="Courier New" panose="02070309020205020404" pitchFamily="49" charset="0"/>
              </a:rPr>
              <a:t> = { </a:t>
            </a:r>
          </a:p>
          <a:p>
            <a:r>
              <a:rPr lang="en-US" sz="1400" dirty="0">
                <a:latin typeface="Courier New" panose="02070309020205020404" pitchFamily="49" charset="0"/>
                <a:cs typeface="Courier New" panose="02070309020205020404" pitchFamily="49" charset="0"/>
              </a:rPr>
              <a:t>  scopes: ["</a:t>
            </a:r>
            <a:r>
              <a:rPr lang="en-US" sz="1400" dirty="0" err="1">
                <a:latin typeface="Courier New" panose="02070309020205020404" pitchFamily="49" charset="0"/>
                <a:cs typeface="Courier New" panose="02070309020205020404" pitchFamily="49" charset="0"/>
              </a:rPr>
              <a:t>user.read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mail.read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account: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msalApplication.getAccountByUsername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userEmail</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var </a:t>
            </a:r>
            <a:r>
              <a:rPr lang="en-US" sz="1400" dirty="0" err="1">
                <a:latin typeface="Courier New" panose="02070309020205020404" pitchFamily="49" charset="0"/>
                <a:cs typeface="Courier New" panose="02070309020205020404" pitchFamily="49" charset="0"/>
              </a:rPr>
              <a:t>accessToken</a:t>
            </a:r>
            <a:r>
              <a:rPr lang="en-US" sz="1400" dirty="0">
                <a:latin typeface="Courier New" panose="02070309020205020404" pitchFamily="49" charset="0"/>
                <a:cs typeface="Courier New" panose="02070309020205020404" pitchFamily="49" charset="0"/>
              </a:rPr>
              <a:t> = "";</a:t>
            </a:r>
          </a:p>
        </p:txBody>
      </p:sp>
      <p:sp>
        <p:nvSpPr>
          <p:cNvPr id="4" name="Text Placeholder 2">
            <a:extLst>
              <a:ext uri="{FF2B5EF4-FFF2-40B4-BE49-F238E27FC236}">
                <a16:creationId xmlns:a16="http://schemas.microsoft.com/office/drawing/2014/main" id="{2E7BFD2C-B098-452C-BC4E-704A6E1067AB}"/>
              </a:ext>
            </a:extLst>
          </p:cNvPr>
          <p:cNvSpPr txBox="1">
            <a:spLocks/>
          </p:cNvSpPr>
          <p:nvPr/>
        </p:nvSpPr>
        <p:spPr>
          <a:xfrm>
            <a:off x="5901178" y="1397000"/>
            <a:ext cx="6097147" cy="4451988"/>
          </a:xfrm>
          <a:prstGeom prst="rect">
            <a:avLst/>
          </a:prstGeom>
          <a:ln w="6350">
            <a:solidFill>
              <a:schemeClr val="bg2">
                <a:lumMod val="65000"/>
              </a:schemeClr>
            </a:solidFill>
          </a:ln>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err="1">
                <a:latin typeface="Courier New" panose="02070309020205020404" pitchFamily="49" charset="0"/>
                <a:cs typeface="Courier New" panose="02070309020205020404" pitchFamily="49" charset="0"/>
              </a:rPr>
              <a:t>msalApplication.acquireTokenSilent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tokenRequest</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.then(function(</a:t>
            </a:r>
            <a:r>
              <a:rPr lang="en-US" sz="1400" dirty="0" err="1">
                <a:latin typeface="Courier New" panose="02070309020205020404" pitchFamily="49" charset="0"/>
                <a:cs typeface="Courier New" panose="02070309020205020404" pitchFamily="49" charset="0"/>
              </a:rPr>
              <a:t>tokenResponse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accessToken</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tokenResponse.accessToken</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.catch(function(error) {</a:t>
            </a:r>
          </a:p>
          <a:p>
            <a:r>
              <a:rPr lang="en-US" sz="1400" dirty="0">
                <a:latin typeface="Courier New" panose="02070309020205020404" pitchFamily="49" charset="0"/>
                <a:cs typeface="Courier New" panose="02070309020205020404" pitchFamily="49" charset="0"/>
              </a:rPr>
              <a:t>    if (error </a:t>
            </a:r>
            <a:r>
              <a:rPr lang="en-US" sz="1400" dirty="0" err="1">
                <a:latin typeface="Courier New" panose="02070309020205020404" pitchFamily="49" charset="0"/>
                <a:cs typeface="Courier New" panose="02070309020205020404" pitchFamily="49" charset="0"/>
              </a:rPr>
              <a:t>instanceof</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msal.InteractionRequiredAuthError</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msalApplication.acquireTokenPopup</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tokenRequest</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.then(function(</a:t>
            </a:r>
            <a:r>
              <a:rPr lang="en-US" sz="1400" dirty="0" err="1">
                <a:latin typeface="Courier New" panose="02070309020205020404" pitchFamily="49" charset="0"/>
                <a:cs typeface="Courier New" panose="02070309020205020404" pitchFamily="49" charset="0"/>
              </a:rPr>
              <a:t>tokenResponse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accessToken</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tokenResponse.accessToken</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p:txBody>
      </p:sp>
      <p:cxnSp>
        <p:nvCxnSpPr>
          <p:cNvPr id="6" name="Connector: Elbow 5">
            <a:extLst>
              <a:ext uri="{FF2B5EF4-FFF2-40B4-BE49-F238E27FC236}">
                <a16:creationId xmlns:a16="http://schemas.microsoft.com/office/drawing/2014/main" id="{6AB07787-2076-4A40-9FEA-49126D9A2EAE}"/>
              </a:ext>
            </a:extLst>
          </p:cNvPr>
          <p:cNvCxnSpPr>
            <a:cxnSpLocks/>
          </p:cNvCxnSpPr>
          <p:nvPr/>
        </p:nvCxnSpPr>
        <p:spPr>
          <a:xfrm>
            <a:off x="2900232" y="4346338"/>
            <a:ext cx="2818180" cy="512265"/>
          </a:xfrm>
          <a:prstGeom prst="bentConnector3">
            <a:avLst>
              <a:gd name="adj1" fmla="val 12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7575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C8D5-978B-D448-8A3B-8CC7480D7174}"/>
              </a:ext>
            </a:extLst>
          </p:cNvPr>
          <p:cNvSpPr>
            <a:spLocks noGrp="1"/>
          </p:cNvSpPr>
          <p:nvPr>
            <p:ph type="title"/>
          </p:nvPr>
        </p:nvSpPr>
        <p:spPr/>
        <p:txBody>
          <a:bodyPr/>
          <a:lstStyle/>
          <a:p>
            <a:r>
              <a:rPr lang="en-US" dirty="0"/>
              <a:t>Calling APIs– Microsoft Graph</a:t>
            </a:r>
          </a:p>
        </p:txBody>
      </p:sp>
      <p:sp>
        <p:nvSpPr>
          <p:cNvPr id="3" name="Text Placeholder 2">
            <a:extLst>
              <a:ext uri="{FF2B5EF4-FFF2-40B4-BE49-F238E27FC236}">
                <a16:creationId xmlns:a16="http://schemas.microsoft.com/office/drawing/2014/main" id="{C8A9D223-AF88-4047-8AE2-67ED42F8AEA4}"/>
              </a:ext>
            </a:extLst>
          </p:cNvPr>
          <p:cNvSpPr>
            <a:spLocks noGrp="1"/>
          </p:cNvSpPr>
          <p:nvPr>
            <p:ph type="body" sz="quarter" idx="10"/>
          </p:nvPr>
        </p:nvSpPr>
        <p:spPr>
          <a:xfrm>
            <a:off x="465138" y="1462604"/>
            <a:ext cx="11533187" cy="4739759"/>
          </a:xfrm>
        </p:spPr>
        <p:txBody>
          <a:bodyPr/>
          <a:lstStyle/>
          <a:p>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getMessagesFromMSGraph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callback) {</a:t>
            </a:r>
          </a:p>
          <a:p>
            <a:r>
              <a:rPr lang="en-US" dirty="0">
                <a:latin typeface="Courier New" panose="02070309020205020404" pitchFamily="49" charset="0"/>
                <a:cs typeface="Courier New" panose="02070309020205020404" pitchFamily="49" charset="0"/>
              </a:rPr>
              <a:t>  var endpoint = "https://graph.microsoft.com/v1.0/me/messages?" +</a:t>
            </a:r>
          </a:p>
          <a:p>
            <a:r>
              <a:rPr lang="en-US" dirty="0">
                <a:latin typeface="Courier New" panose="02070309020205020404" pitchFamily="49" charset="0"/>
                <a:cs typeface="Courier New" panose="02070309020205020404" pitchFamily="49" charset="0"/>
              </a:rPr>
              <a:t>    "$top=10&amp;$select=subject";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var </a:t>
            </a:r>
            <a:r>
              <a:rPr lang="en-US" dirty="0" err="1">
                <a:latin typeface="Courier New" panose="02070309020205020404" pitchFamily="49" charset="0"/>
                <a:cs typeface="Courier New" panose="02070309020205020404" pitchFamily="49" charset="0"/>
              </a:rPr>
              <a:t>xmlHttp</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XMLHttpRequest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xmlHttp.onreadystatechange</a:t>
            </a:r>
            <a:r>
              <a:rPr lang="en-US" dirty="0">
                <a:latin typeface="Courier New" panose="02070309020205020404" pitchFamily="49" charset="0"/>
                <a:cs typeface="Courier New" panose="02070309020205020404" pitchFamily="49" charset="0"/>
              </a:rPr>
              <a:t> = function () {</a:t>
            </a:r>
          </a:p>
          <a:p>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this.readyState</a:t>
            </a:r>
            <a:r>
              <a:rPr lang="en-US" dirty="0">
                <a:latin typeface="Courier New" panose="02070309020205020404" pitchFamily="49" charset="0"/>
                <a:cs typeface="Courier New" panose="02070309020205020404" pitchFamily="49" charset="0"/>
              </a:rPr>
              <a:t> == 4 &amp;&amp; </a:t>
            </a:r>
            <a:r>
              <a:rPr lang="en-US" dirty="0" err="1">
                <a:latin typeface="Courier New" panose="02070309020205020404" pitchFamily="49" charset="0"/>
                <a:cs typeface="Courier New" panose="02070309020205020404" pitchFamily="49" charset="0"/>
              </a:rPr>
              <a:t>this.status</a:t>
            </a:r>
            <a:r>
              <a:rPr lang="en-US" dirty="0">
                <a:latin typeface="Courier New" panose="02070309020205020404" pitchFamily="49" charset="0"/>
                <a:cs typeface="Courier New" panose="02070309020205020404" pitchFamily="49" charset="0"/>
              </a:rPr>
              <a:t> == 200)</a:t>
            </a:r>
          </a:p>
          <a:p>
            <a:r>
              <a:rPr lang="en-US" dirty="0">
                <a:latin typeface="Courier New" panose="02070309020205020404" pitchFamily="49" charset="0"/>
                <a:cs typeface="Courier New" panose="02070309020205020404" pitchFamily="49" charset="0"/>
              </a:rPr>
              <a:t>      callback(</a:t>
            </a:r>
            <a:r>
              <a:rPr lang="en-US" dirty="0" err="1">
                <a:latin typeface="Courier New" panose="02070309020205020404" pitchFamily="49" charset="0"/>
                <a:cs typeface="Courier New" panose="02070309020205020404" pitchFamily="49" charset="0"/>
              </a:rPr>
              <a:t>JSON.parse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this.responseText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xmlHttp.open</a:t>
            </a:r>
            <a:r>
              <a:rPr lang="en-US" dirty="0">
                <a:latin typeface="Courier New" panose="02070309020205020404" pitchFamily="49" charset="0"/>
                <a:cs typeface="Courier New" panose="02070309020205020404" pitchFamily="49" charset="0"/>
              </a:rPr>
              <a:t>("GET", endpoint, true);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xmlHttp.setRequestHeader</a:t>
            </a:r>
            <a:r>
              <a:rPr lang="en-US" dirty="0">
                <a:latin typeface="Courier New" panose="02070309020205020404" pitchFamily="49" charset="0"/>
                <a:cs typeface="Courier New" panose="02070309020205020404" pitchFamily="49" charset="0"/>
              </a:rPr>
              <a:t>('Authorization', 'Bearer ' +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xmlHttp.send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8055144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816F-9B99-BA47-8DB1-EA0727F873E3}"/>
              </a:ext>
            </a:extLst>
          </p:cNvPr>
          <p:cNvSpPr>
            <a:spLocks noGrp="1"/>
          </p:cNvSpPr>
          <p:nvPr>
            <p:ph type="title"/>
          </p:nvPr>
        </p:nvSpPr>
        <p:spPr/>
        <p:txBody>
          <a:bodyPr/>
          <a:lstStyle/>
          <a:p>
            <a:r>
              <a:rPr lang="en-US" dirty="0"/>
              <a:t>OAuth 2.0 auth code flow</a:t>
            </a:r>
          </a:p>
        </p:txBody>
      </p:sp>
      <p:sp>
        <p:nvSpPr>
          <p:cNvPr id="3" name="Text Placeholder 2">
            <a:extLst>
              <a:ext uri="{FF2B5EF4-FFF2-40B4-BE49-F238E27FC236}">
                <a16:creationId xmlns:a16="http://schemas.microsoft.com/office/drawing/2014/main" id="{415ED63E-0E33-C94D-8D94-449CB00EBD1F}"/>
              </a:ext>
            </a:extLst>
          </p:cNvPr>
          <p:cNvSpPr>
            <a:spLocks noGrp="1"/>
          </p:cNvSpPr>
          <p:nvPr>
            <p:ph type="body" sz="quarter" idx="10"/>
          </p:nvPr>
        </p:nvSpPr>
        <p:spPr>
          <a:xfrm>
            <a:off x="465138" y="1919804"/>
            <a:ext cx="4147805" cy="3016210"/>
          </a:xfrm>
        </p:spPr>
        <p:txBody>
          <a:bodyPr/>
          <a:lstStyle/>
          <a:p>
            <a:r>
              <a:rPr lang="en-US" dirty="0"/>
              <a:t>Recommended way for SPAs to authenticate and obtain access token to connect to protected services</a:t>
            </a:r>
          </a:p>
          <a:p>
            <a:endParaRPr lang="en-US" dirty="0"/>
          </a:p>
          <a:p>
            <a:r>
              <a:rPr lang="en-US" dirty="0"/>
              <a:t>Supported by Microsoft identity</a:t>
            </a:r>
            <a:br>
              <a:rPr lang="en-US" dirty="0"/>
            </a:br>
            <a:r>
              <a:rPr lang="en-US" dirty="0"/>
              <a:t>platform</a:t>
            </a:r>
          </a:p>
          <a:p>
            <a:endParaRPr lang="en-US" dirty="0"/>
          </a:p>
          <a:p>
            <a:r>
              <a:rPr lang="en-US" dirty="0"/>
              <a:t>Supported by MSAL.js 2.x</a:t>
            </a:r>
          </a:p>
        </p:txBody>
      </p:sp>
      <p:pic>
        <p:nvPicPr>
          <p:cNvPr id="9" name="Picture 8">
            <a:extLst>
              <a:ext uri="{FF2B5EF4-FFF2-40B4-BE49-F238E27FC236}">
                <a16:creationId xmlns:a16="http://schemas.microsoft.com/office/drawing/2014/main" id="{B8EE9165-62D0-4C41-BD35-C36F348BAF4E}"/>
              </a:ext>
            </a:extLst>
          </p:cNvPr>
          <p:cNvPicPr>
            <a:picLocks noChangeAspect="1"/>
          </p:cNvPicPr>
          <p:nvPr/>
        </p:nvPicPr>
        <p:blipFill>
          <a:blip r:embed="rId3"/>
          <a:stretch>
            <a:fillRect/>
          </a:stretch>
        </p:blipFill>
        <p:spPr>
          <a:xfrm>
            <a:off x="4787264" y="632778"/>
            <a:ext cx="7184073" cy="5824261"/>
          </a:xfrm>
          <a:prstGeom prst="rect">
            <a:avLst/>
          </a:prstGeom>
        </p:spPr>
      </p:pic>
    </p:spTree>
    <p:extLst>
      <p:ext uri="{BB962C8B-B14F-4D97-AF65-F5344CB8AC3E}">
        <p14:creationId xmlns:p14="http://schemas.microsoft.com/office/powerpoint/2010/main" val="1737364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Single Page Apps (SPAs)</a:t>
            </a:r>
          </a:p>
          <a:p>
            <a:pPr lvl="1">
              <a:spcBef>
                <a:spcPts val="1200"/>
              </a:spcBef>
            </a:pPr>
            <a:r>
              <a:rPr lang="en-US" sz="2000" dirty="0"/>
              <a:t>OAuth 2.0 authorization code flow</a:t>
            </a:r>
          </a:p>
          <a:p>
            <a:pPr lvl="1">
              <a:spcBef>
                <a:spcPts val="1200"/>
              </a:spcBef>
            </a:pPr>
            <a:r>
              <a:rPr lang="en-US" sz="2000" dirty="0"/>
              <a:t>Azure AD app registration</a:t>
            </a:r>
          </a:p>
          <a:p>
            <a:pPr lvl="1">
              <a:spcBef>
                <a:spcPts val="1200"/>
              </a:spcBef>
            </a:pPr>
            <a:r>
              <a:rPr lang="en-US" sz="2000" dirty="0"/>
              <a:t>MSAL &amp; code configuration</a:t>
            </a:r>
          </a:p>
          <a:p>
            <a:pPr lvl="1">
              <a:spcBef>
                <a:spcPts val="1200"/>
              </a:spcBef>
            </a:pPr>
            <a:r>
              <a:rPr lang="en-US" sz="2000" dirty="0"/>
              <a:t>Sign-in &amp; obtain access token</a:t>
            </a:r>
          </a:p>
          <a:p>
            <a:pPr lvl="1">
              <a:spcBef>
                <a:spcPts val="1200"/>
              </a:spcBef>
            </a:pPr>
            <a:r>
              <a:rPr lang="en-US" sz="2000" dirty="0"/>
              <a:t>Call APIs</a:t>
            </a:r>
          </a:p>
          <a:p>
            <a:pPr>
              <a:spcBef>
                <a:spcPts val="1200"/>
              </a:spcBef>
            </a:pPr>
            <a:endParaRPr lang="en-US" sz="2000" dirty="0"/>
          </a:p>
          <a:p>
            <a:pPr>
              <a:spcBef>
                <a:spcPts val="1200"/>
              </a:spcBef>
            </a:pPr>
            <a:r>
              <a:rPr lang="en-US" sz="2000" dirty="0"/>
              <a:t>Web Apps that call APIs</a:t>
            </a:r>
          </a:p>
          <a:p>
            <a:pPr>
              <a:spcBef>
                <a:spcPts val="1200"/>
              </a:spcBef>
            </a:pPr>
            <a:endParaRPr lang="en-US" sz="2000" dirty="0"/>
          </a:p>
          <a:p>
            <a:pPr>
              <a:spcBef>
                <a:spcPts val="1200"/>
              </a:spcBef>
            </a:pPr>
            <a:r>
              <a:rPr lang="en-US" sz="2000" dirty="0"/>
              <a:t>Daemon / Service Apps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Single Page Applications (SPAs)</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70C680-896D-7F48-AC93-7B7F9D1CE859}"/>
              </a:ext>
            </a:extLst>
          </p:cNvPr>
          <p:cNvSpPr>
            <a:spLocks noGrp="1"/>
          </p:cNvSpPr>
          <p:nvPr>
            <p:ph type="title"/>
          </p:nvPr>
        </p:nvSpPr>
        <p:spPr/>
        <p:txBody>
          <a:bodyPr/>
          <a:lstStyle/>
          <a:p>
            <a:r>
              <a:rPr lang="en-US" dirty="0"/>
              <a:t>Single Page Applications</a:t>
            </a:r>
          </a:p>
        </p:txBody>
      </p:sp>
      <p:sp>
        <p:nvSpPr>
          <p:cNvPr id="4" name="Text Placeholder 3">
            <a:extLst>
              <a:ext uri="{FF2B5EF4-FFF2-40B4-BE49-F238E27FC236}">
                <a16:creationId xmlns:a16="http://schemas.microsoft.com/office/drawing/2014/main" id="{315BDA36-19B8-044A-8256-978B705BAD8C}"/>
              </a:ext>
            </a:extLst>
          </p:cNvPr>
          <p:cNvSpPr>
            <a:spLocks noGrp="1"/>
          </p:cNvSpPr>
          <p:nvPr>
            <p:ph type="body" sz="quarter" idx="10"/>
          </p:nvPr>
        </p:nvSpPr>
        <p:spPr>
          <a:xfrm>
            <a:off x="465138" y="1919804"/>
            <a:ext cx="11533187" cy="1785104"/>
          </a:xfrm>
        </p:spPr>
        <p:txBody>
          <a:bodyPr/>
          <a:lstStyle/>
          <a:p>
            <a:r>
              <a:rPr lang="en-US" dirty="0"/>
              <a:t>Modern web applications can be built entirely client-side with JavaScript</a:t>
            </a:r>
          </a:p>
          <a:p>
            <a:endParaRPr lang="en-US" dirty="0"/>
          </a:p>
          <a:p>
            <a:r>
              <a:rPr lang="en-US" dirty="0"/>
              <a:t>Optionally leverage web framework (React, Angular, Vue, </a:t>
            </a:r>
            <a:r>
              <a:rPr lang="en-US" dirty="0" err="1"/>
              <a:t>etc</a:t>
            </a:r>
            <a:r>
              <a:rPr lang="en-US" dirty="0"/>
              <a:t>)</a:t>
            </a:r>
          </a:p>
          <a:p>
            <a:endParaRPr lang="en-US" dirty="0"/>
          </a:p>
          <a:p>
            <a:r>
              <a:rPr lang="en-US" dirty="0"/>
              <a:t>Run entirely in a web browser – no (or minimal) server-side component</a:t>
            </a:r>
          </a:p>
        </p:txBody>
      </p:sp>
    </p:spTree>
    <p:extLst>
      <p:ext uri="{BB962C8B-B14F-4D97-AF65-F5344CB8AC3E}">
        <p14:creationId xmlns:p14="http://schemas.microsoft.com/office/powerpoint/2010/main" val="39474092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30F4-7E2C-F346-BDCF-5FCC375FC6F0}"/>
              </a:ext>
            </a:extLst>
          </p:cNvPr>
          <p:cNvSpPr>
            <a:spLocks noGrp="1"/>
          </p:cNvSpPr>
          <p:nvPr>
            <p:ph type="title"/>
          </p:nvPr>
        </p:nvSpPr>
        <p:spPr/>
        <p:txBody>
          <a:bodyPr/>
          <a:lstStyle/>
          <a:p>
            <a:r>
              <a:rPr lang="en-US" dirty="0"/>
              <a:t>OAuth 2.0 implicit flow and authorization code flow</a:t>
            </a:r>
          </a:p>
        </p:txBody>
      </p:sp>
      <p:sp>
        <p:nvSpPr>
          <p:cNvPr id="3" name="Text Placeholder 2">
            <a:extLst>
              <a:ext uri="{FF2B5EF4-FFF2-40B4-BE49-F238E27FC236}">
                <a16:creationId xmlns:a16="http://schemas.microsoft.com/office/drawing/2014/main" id="{0D1EEF8E-BFD7-8A49-8B22-B4B0E73308E7}"/>
              </a:ext>
            </a:extLst>
          </p:cNvPr>
          <p:cNvSpPr>
            <a:spLocks noGrp="1"/>
          </p:cNvSpPr>
          <p:nvPr>
            <p:ph type="body" sz="quarter" idx="10"/>
          </p:nvPr>
        </p:nvSpPr>
        <p:spPr>
          <a:xfrm>
            <a:off x="465138" y="1919804"/>
            <a:ext cx="11533187" cy="2831544"/>
          </a:xfrm>
        </p:spPr>
        <p:txBody>
          <a:bodyPr/>
          <a:lstStyle/>
          <a:p>
            <a:r>
              <a:rPr lang="en-US" dirty="0"/>
              <a:t>Implicit flow uses iframes and cookies for silent single sign-on. Many modern browsers block third-party cookies</a:t>
            </a:r>
          </a:p>
          <a:p>
            <a:endParaRPr lang="en-US" dirty="0"/>
          </a:p>
          <a:p>
            <a:r>
              <a:rPr lang="en-US" dirty="0"/>
              <a:t>Implicit flow exposes the access token</a:t>
            </a:r>
          </a:p>
          <a:p>
            <a:endParaRPr lang="en-US" dirty="0"/>
          </a:p>
          <a:p>
            <a:r>
              <a:rPr lang="en-US" dirty="0"/>
              <a:t>Authorization code flow addresses these issues </a:t>
            </a:r>
          </a:p>
          <a:p>
            <a:endParaRPr lang="en-US" dirty="0"/>
          </a:p>
          <a:p>
            <a:r>
              <a:rPr lang="en-US" dirty="0"/>
              <a:t>Microsoft identity platform supports both but authorization code flow is recommended</a:t>
            </a:r>
          </a:p>
        </p:txBody>
      </p:sp>
    </p:spTree>
    <p:extLst>
      <p:ext uri="{BB962C8B-B14F-4D97-AF65-F5344CB8AC3E}">
        <p14:creationId xmlns:p14="http://schemas.microsoft.com/office/powerpoint/2010/main" val="3363476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30F4-7E2C-F346-BDCF-5FCC375FC6F0}"/>
              </a:ext>
            </a:extLst>
          </p:cNvPr>
          <p:cNvSpPr>
            <a:spLocks noGrp="1"/>
          </p:cNvSpPr>
          <p:nvPr>
            <p:ph type="title"/>
          </p:nvPr>
        </p:nvSpPr>
        <p:spPr/>
        <p:txBody>
          <a:bodyPr/>
          <a:lstStyle/>
          <a:p>
            <a:r>
              <a:rPr lang="en-US" dirty="0"/>
              <a:t>MSAL JS</a:t>
            </a:r>
          </a:p>
        </p:txBody>
      </p:sp>
      <p:sp>
        <p:nvSpPr>
          <p:cNvPr id="3" name="Text Placeholder 2">
            <a:extLst>
              <a:ext uri="{FF2B5EF4-FFF2-40B4-BE49-F238E27FC236}">
                <a16:creationId xmlns:a16="http://schemas.microsoft.com/office/drawing/2014/main" id="{0D1EEF8E-BFD7-8A49-8B22-B4B0E73308E7}"/>
              </a:ext>
            </a:extLst>
          </p:cNvPr>
          <p:cNvSpPr>
            <a:spLocks noGrp="1"/>
          </p:cNvSpPr>
          <p:nvPr>
            <p:ph type="body" sz="quarter" idx="10"/>
          </p:nvPr>
        </p:nvSpPr>
        <p:spPr>
          <a:xfrm>
            <a:off x="465138" y="1919804"/>
            <a:ext cx="11533187" cy="1046440"/>
          </a:xfrm>
        </p:spPr>
        <p:txBody>
          <a:bodyPr/>
          <a:lstStyle/>
          <a:p>
            <a:r>
              <a:rPr lang="en-US" dirty="0"/>
              <a:t>MSAL.js 1.x only supports use of implicit flow</a:t>
            </a:r>
          </a:p>
          <a:p>
            <a:endParaRPr lang="en-US" dirty="0"/>
          </a:p>
          <a:p>
            <a:r>
              <a:rPr lang="en-US" dirty="0"/>
              <a:t>MSAL.js 2.0 (released July 2020) supports use of authorization code flow</a:t>
            </a:r>
          </a:p>
        </p:txBody>
      </p:sp>
    </p:spTree>
    <p:extLst>
      <p:ext uri="{BB962C8B-B14F-4D97-AF65-F5344CB8AC3E}">
        <p14:creationId xmlns:p14="http://schemas.microsoft.com/office/powerpoint/2010/main" val="22431801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6AAE-BBDA-314E-A6B9-AB57DD4D2A85}"/>
              </a:ext>
            </a:extLst>
          </p:cNvPr>
          <p:cNvSpPr>
            <a:spLocks noGrp="1"/>
          </p:cNvSpPr>
          <p:nvPr>
            <p:ph type="title"/>
          </p:nvPr>
        </p:nvSpPr>
        <p:spPr/>
        <p:txBody>
          <a:bodyPr/>
          <a:lstStyle/>
          <a:p>
            <a:r>
              <a:rPr lang="en-US" dirty="0"/>
              <a:t>Azure AD app registration</a:t>
            </a:r>
          </a:p>
        </p:txBody>
      </p:sp>
      <p:sp>
        <p:nvSpPr>
          <p:cNvPr id="3" name="Text Placeholder 2">
            <a:extLst>
              <a:ext uri="{FF2B5EF4-FFF2-40B4-BE49-F238E27FC236}">
                <a16:creationId xmlns:a16="http://schemas.microsoft.com/office/drawing/2014/main" id="{6A46F36D-2DCA-B045-B5F0-47B81C5528FC}"/>
              </a:ext>
            </a:extLst>
          </p:cNvPr>
          <p:cNvSpPr>
            <a:spLocks noGrp="1"/>
          </p:cNvSpPr>
          <p:nvPr>
            <p:ph type="body" sz="quarter" idx="10"/>
          </p:nvPr>
        </p:nvSpPr>
        <p:spPr>
          <a:xfrm>
            <a:off x="465138" y="1919804"/>
            <a:ext cx="11533187" cy="677108"/>
          </a:xfrm>
        </p:spPr>
        <p:txBody>
          <a:bodyPr/>
          <a:lstStyle/>
          <a:p>
            <a:r>
              <a:rPr lang="en-US" dirty="0"/>
              <a:t>SPA must have an associated Azure AD app registration to support user sign-in &amp; obtain access token</a:t>
            </a:r>
          </a:p>
          <a:p>
            <a:endParaRPr lang="en-US" dirty="0"/>
          </a:p>
        </p:txBody>
      </p:sp>
      <p:pic>
        <p:nvPicPr>
          <p:cNvPr id="6" name="Picture 5">
            <a:extLst>
              <a:ext uri="{FF2B5EF4-FFF2-40B4-BE49-F238E27FC236}">
                <a16:creationId xmlns:a16="http://schemas.microsoft.com/office/drawing/2014/main" id="{0229A504-92A4-43BB-9EA1-BA9D59F5E797}"/>
              </a:ext>
            </a:extLst>
          </p:cNvPr>
          <p:cNvPicPr>
            <a:picLocks noChangeAspect="1"/>
          </p:cNvPicPr>
          <p:nvPr/>
        </p:nvPicPr>
        <p:blipFill>
          <a:blip r:embed="rId3"/>
          <a:stretch>
            <a:fillRect/>
          </a:stretch>
        </p:blipFill>
        <p:spPr>
          <a:xfrm>
            <a:off x="465138" y="2504122"/>
            <a:ext cx="7131013" cy="3610075"/>
          </a:xfrm>
          <a:prstGeom prst="rect">
            <a:avLst/>
          </a:prstGeom>
        </p:spPr>
      </p:pic>
      <p:pic>
        <p:nvPicPr>
          <p:cNvPr id="8" name="Picture 7">
            <a:extLst>
              <a:ext uri="{FF2B5EF4-FFF2-40B4-BE49-F238E27FC236}">
                <a16:creationId xmlns:a16="http://schemas.microsoft.com/office/drawing/2014/main" id="{509616BD-02A5-43AF-9CBF-A756B8641F35}"/>
              </a:ext>
            </a:extLst>
          </p:cNvPr>
          <p:cNvPicPr>
            <a:picLocks noChangeAspect="1"/>
          </p:cNvPicPr>
          <p:nvPr/>
        </p:nvPicPr>
        <p:blipFill>
          <a:blip r:embed="rId4"/>
          <a:stretch>
            <a:fillRect/>
          </a:stretch>
        </p:blipFill>
        <p:spPr>
          <a:xfrm>
            <a:off x="8110286" y="2488668"/>
            <a:ext cx="3373904" cy="4077552"/>
          </a:xfrm>
          <a:prstGeom prst="rect">
            <a:avLst/>
          </a:prstGeom>
        </p:spPr>
      </p:pic>
    </p:spTree>
    <p:extLst>
      <p:ext uri="{BB962C8B-B14F-4D97-AF65-F5344CB8AC3E}">
        <p14:creationId xmlns:p14="http://schemas.microsoft.com/office/powerpoint/2010/main" val="8042099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020F-A685-2A4B-95E3-BE44FE4305EE}"/>
              </a:ext>
            </a:extLst>
          </p:cNvPr>
          <p:cNvSpPr>
            <a:spLocks noGrp="1"/>
          </p:cNvSpPr>
          <p:nvPr>
            <p:ph type="title"/>
          </p:nvPr>
        </p:nvSpPr>
        <p:spPr/>
        <p:txBody>
          <a:bodyPr/>
          <a:lstStyle/>
          <a:p>
            <a:r>
              <a:rPr lang="en-US" dirty="0"/>
              <a:t>MSAL JS Configuration</a:t>
            </a:r>
          </a:p>
        </p:txBody>
      </p:sp>
      <p:sp>
        <p:nvSpPr>
          <p:cNvPr id="3" name="Text Placeholder 2">
            <a:extLst>
              <a:ext uri="{FF2B5EF4-FFF2-40B4-BE49-F238E27FC236}">
                <a16:creationId xmlns:a16="http://schemas.microsoft.com/office/drawing/2014/main" id="{E95B4C20-B138-6A4D-B4D2-A097DD6E0849}"/>
              </a:ext>
            </a:extLst>
          </p:cNvPr>
          <p:cNvSpPr>
            <a:spLocks noGrp="1"/>
          </p:cNvSpPr>
          <p:nvPr>
            <p:ph type="body" sz="quarter" idx="10"/>
          </p:nvPr>
        </p:nvSpPr>
        <p:spPr>
          <a:xfrm>
            <a:off x="465138" y="1634836"/>
            <a:ext cx="11533187" cy="4351961"/>
          </a:xfrm>
        </p:spPr>
        <p:txBody>
          <a:bodyPr/>
          <a:lstStyle/>
          <a:p>
            <a:r>
              <a:rPr lang="en-US" sz="1800" dirty="0">
                <a:latin typeface="Courier New" panose="02070309020205020404" pitchFamily="49" charset="0"/>
                <a:cs typeface="Courier New" panose="02070309020205020404" pitchFamily="49" charset="0"/>
              </a:rPr>
              <a:t>var </a:t>
            </a:r>
            <a:r>
              <a:rPr lang="en-US" sz="1800" dirty="0" err="1">
                <a:latin typeface="Courier New" panose="02070309020205020404" pitchFamily="49" charset="0"/>
                <a:cs typeface="Courier New" panose="02070309020205020404" pitchFamily="49" charset="0"/>
              </a:rPr>
              <a:t>msalConfig</a:t>
            </a:r>
            <a:r>
              <a:rPr lang="en-US" sz="1800" dirty="0">
                <a:latin typeface="Courier New" panose="02070309020205020404" pitchFamily="49" charset="0"/>
                <a:cs typeface="Courier New" panose="02070309020205020404" pitchFamily="49" charset="0"/>
              </a:rPr>
              <a:t> = {</a:t>
            </a:r>
          </a:p>
          <a:p>
            <a:r>
              <a:rPr lang="en-US" sz="1800" dirty="0">
                <a:latin typeface="Courier New" panose="02070309020205020404" pitchFamily="49" charset="0"/>
                <a:cs typeface="Courier New" panose="02070309020205020404" pitchFamily="49" charset="0"/>
              </a:rPr>
              <a:t>  auth: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clientId</a:t>
            </a:r>
            <a:r>
              <a:rPr lang="en-US" sz="1800" dirty="0">
                <a:latin typeface="Courier New" panose="02070309020205020404" pitchFamily="49" charset="0"/>
                <a:cs typeface="Courier New" panose="02070309020205020404" pitchFamily="49" charset="0"/>
              </a:rPr>
              <a:t>: '{{AZUREAD_APP_ID}}',</a:t>
            </a:r>
          </a:p>
          <a:p>
            <a:r>
              <a:rPr lang="en-US" sz="1800" dirty="0">
                <a:latin typeface="Courier New" panose="02070309020205020404" pitchFamily="49" charset="0"/>
                <a:cs typeface="Courier New" panose="02070309020205020404" pitchFamily="49" charset="0"/>
              </a:rPr>
              <a:t>    authority: 'https://login.microsoftonline.com/{{AZUREAD_DIRECTORY_ID}}',</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redirectURI</a:t>
            </a:r>
            <a:r>
              <a:rPr lang="en-US" sz="1800" dirty="0">
                <a:latin typeface="Courier New" panose="02070309020205020404" pitchFamily="49" charset="0"/>
                <a:cs typeface="Courier New" panose="02070309020205020404" pitchFamily="49" charset="0"/>
              </a:rPr>
              <a:t>: 'https://localhost:3007'</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cache: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cacheLocation</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localStorage</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storeAuthStateInCookie</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isIE</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isEdge</a:t>
            </a: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var </a:t>
            </a:r>
            <a:r>
              <a:rPr lang="en-US" sz="1800" dirty="0" err="1">
                <a:latin typeface="Courier New" panose="02070309020205020404" pitchFamily="49" charset="0"/>
                <a:cs typeface="Courier New" panose="02070309020205020404" pitchFamily="49" charset="0"/>
              </a:rPr>
              <a:t>msalApplication</a:t>
            </a:r>
            <a:r>
              <a:rPr lang="en-US" sz="1800" dirty="0">
                <a:latin typeface="Courier New" panose="02070309020205020404" pitchFamily="49" charset="0"/>
                <a:cs typeface="Courier New" panose="02070309020205020404" pitchFamily="49" charset="0"/>
              </a:rPr>
              <a:t> = new </a:t>
            </a:r>
            <a:r>
              <a:rPr lang="en-US" sz="1800" dirty="0" err="1">
                <a:latin typeface="Courier New" panose="02070309020205020404" pitchFamily="49" charset="0"/>
                <a:cs typeface="Courier New" panose="02070309020205020404" pitchFamily="49" charset="0"/>
              </a:rPr>
              <a:t>msal.PublicClientApplication</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msalConfig</a:t>
            </a:r>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351473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C58A-2256-6442-B62C-47AE246293AF}"/>
              </a:ext>
            </a:extLst>
          </p:cNvPr>
          <p:cNvSpPr>
            <a:spLocks noGrp="1"/>
          </p:cNvSpPr>
          <p:nvPr>
            <p:ph type="title"/>
          </p:nvPr>
        </p:nvSpPr>
        <p:spPr/>
        <p:txBody>
          <a:bodyPr/>
          <a:lstStyle/>
          <a:p>
            <a:r>
              <a:rPr lang="en-US" dirty="0"/>
              <a:t>User Sign-in</a:t>
            </a:r>
          </a:p>
        </p:txBody>
      </p:sp>
      <p:sp>
        <p:nvSpPr>
          <p:cNvPr id="3" name="Text Placeholder 2">
            <a:extLst>
              <a:ext uri="{FF2B5EF4-FFF2-40B4-BE49-F238E27FC236}">
                <a16:creationId xmlns:a16="http://schemas.microsoft.com/office/drawing/2014/main" id="{1678446B-C2E2-F145-A23E-B8FDEEAEBA54}"/>
              </a:ext>
            </a:extLst>
          </p:cNvPr>
          <p:cNvSpPr>
            <a:spLocks noGrp="1"/>
          </p:cNvSpPr>
          <p:nvPr>
            <p:ph type="body" sz="quarter" idx="10"/>
          </p:nvPr>
        </p:nvSpPr>
        <p:spPr>
          <a:xfrm>
            <a:off x="465138" y="1919804"/>
            <a:ext cx="6208617" cy="4001095"/>
          </a:xfrm>
        </p:spPr>
        <p:txBody>
          <a:bodyPr/>
          <a:lstStyle/>
          <a:p>
            <a:r>
              <a:rPr lang="en-US" sz="1800" dirty="0">
                <a:latin typeface="Courier New" panose="02070309020205020404" pitchFamily="49" charset="0"/>
                <a:cs typeface="Courier New" panose="02070309020205020404" pitchFamily="49" charset="0"/>
              </a:rPr>
              <a:t>var </a:t>
            </a:r>
            <a:r>
              <a:rPr lang="en-US" sz="1800" dirty="0" err="1">
                <a:latin typeface="Courier New" panose="02070309020205020404" pitchFamily="49" charset="0"/>
                <a:cs typeface="Courier New" panose="02070309020205020404" pitchFamily="49" charset="0"/>
              </a:rPr>
              <a:t>graphConfig</a:t>
            </a:r>
            <a:r>
              <a:rPr lang="en-US" sz="1800" dirty="0">
                <a:latin typeface="Courier New" panose="02070309020205020404" pitchFamily="49" charset="0"/>
                <a:cs typeface="Courier New" panose="02070309020205020404" pitchFamily="49" charset="0"/>
              </a:rPr>
              <a:t> =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requestObj</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scopes: ["</a:t>
            </a:r>
            <a:r>
              <a:rPr lang="en-US" sz="1800" dirty="0" err="1">
                <a:latin typeface="Courier New" panose="02070309020205020404" pitchFamily="49" charset="0"/>
                <a:cs typeface="Courier New" panose="02070309020205020404" pitchFamily="49" charset="0"/>
              </a:rPr>
              <a:t>user.read</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mail.read</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a:t>
            </a:r>
          </a:p>
          <a:p>
            <a:r>
              <a:rPr lang="en-US" sz="1800" dirty="0" err="1">
                <a:latin typeface="Courier New" panose="02070309020205020404" pitchFamily="49" charset="0"/>
                <a:cs typeface="Courier New" panose="02070309020205020404" pitchFamily="49" charset="0"/>
              </a:rPr>
              <a:t>msalApplication.loginPopup</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graphConfig.requestObj</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.then(</a:t>
            </a:r>
            <a:r>
              <a:rPr lang="en-US" sz="1800" dirty="0" err="1">
                <a:latin typeface="Courier New" panose="02070309020205020404" pitchFamily="49" charset="0"/>
                <a:cs typeface="Courier New" panose="02070309020205020404" pitchFamily="49" charset="0"/>
              </a:rPr>
              <a:t>handleResponse</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.catch(function (error) {   </a:t>
            </a:r>
          </a:p>
          <a:p>
            <a:r>
              <a:rPr lang="en-US" sz="1800" dirty="0">
                <a:latin typeface="Courier New" panose="02070309020205020404" pitchFamily="49" charset="0"/>
                <a:cs typeface="Courier New" panose="02070309020205020404" pitchFamily="49" charset="0"/>
              </a:rPr>
              <a:t>    console.log(error); </a:t>
            </a:r>
          </a:p>
          <a:p>
            <a:r>
              <a:rPr lang="en-US" sz="1800" dirty="0">
                <a:latin typeface="Courier New" panose="02070309020205020404" pitchFamily="49" charset="0"/>
                <a:cs typeface="Courier New" panose="02070309020205020404" pitchFamily="49" charset="0"/>
              </a:rPr>
              <a:t>  });</a:t>
            </a:r>
          </a:p>
        </p:txBody>
      </p:sp>
      <p:pic>
        <p:nvPicPr>
          <p:cNvPr id="7" name="Picture 6">
            <a:extLst>
              <a:ext uri="{FF2B5EF4-FFF2-40B4-BE49-F238E27FC236}">
                <a16:creationId xmlns:a16="http://schemas.microsoft.com/office/drawing/2014/main" id="{C16F716F-0B93-5845-8EAC-567626DB626A}"/>
              </a:ext>
            </a:extLst>
          </p:cNvPr>
          <p:cNvPicPr>
            <a:picLocks noChangeAspect="1"/>
          </p:cNvPicPr>
          <p:nvPr/>
        </p:nvPicPr>
        <p:blipFill>
          <a:blip r:embed="rId3"/>
          <a:stretch>
            <a:fillRect/>
          </a:stretch>
        </p:blipFill>
        <p:spPr>
          <a:xfrm>
            <a:off x="7007468" y="1442958"/>
            <a:ext cx="4963869" cy="4840287"/>
          </a:xfrm>
          <a:prstGeom prst="rect">
            <a:avLst/>
          </a:prstGeom>
          <a:ln>
            <a:solidFill>
              <a:schemeClr val="tx1"/>
            </a:solidFill>
          </a:ln>
        </p:spPr>
      </p:pic>
    </p:spTree>
    <p:extLst>
      <p:ext uri="{BB962C8B-B14F-4D97-AF65-F5344CB8AC3E}">
        <p14:creationId xmlns:p14="http://schemas.microsoft.com/office/powerpoint/2010/main" val="2346890690"/>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1844</Words>
  <Application>Microsoft Office PowerPoint</Application>
  <PresentationFormat>Custom</PresentationFormat>
  <Paragraphs>182</Paragraphs>
  <Slides>15</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Courier New</vt:lpstr>
      <vt:lpstr>Segoe UI</vt:lpstr>
      <vt:lpstr>Segoe UI Light</vt:lpstr>
      <vt:lpstr>Segoe UI Semibold</vt:lpstr>
      <vt:lpstr>Wingdings</vt:lpstr>
      <vt:lpstr>Office 365 PPT Template - 2017</vt:lpstr>
      <vt:lpstr>1_Office 365 PPT Template - 2017</vt:lpstr>
      <vt:lpstr>Application Types  in Microsoft  Identity</vt:lpstr>
      <vt:lpstr>Overview</vt:lpstr>
      <vt:lpstr>Single Page Applications (SPAs)</vt:lpstr>
      <vt:lpstr>Single Page Applications</vt:lpstr>
      <vt:lpstr>OAuth 2.0 implicit flow and authorization code flow</vt:lpstr>
      <vt:lpstr>MSAL JS</vt:lpstr>
      <vt:lpstr>Azure AD app registration</vt:lpstr>
      <vt:lpstr>MSAL JS Configuration</vt:lpstr>
      <vt:lpstr>User Sign-in</vt:lpstr>
      <vt:lpstr>Acquire access token</vt:lpstr>
      <vt:lpstr>Calling APIs– Microsoft Graph</vt:lpstr>
      <vt:lpstr>Demo</vt:lpstr>
      <vt:lpstr>OAuth 2.0 auth code flow</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2020-11-08T18:30:47Z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